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11/17/2023</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11/17/2023</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11/17/2023</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11/17/2023</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11/17/2023</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11/17/2023</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11/17/2023</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11/17/2023</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11/17/2023</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11/17/2023</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11/17/2023</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11/17/2023</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016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Kautilya Kumar</a:t>
            </a:r>
          </a:p>
          <a:p>
            <a:pPr algn="ctr"/>
            <a:r>
              <a:rPr lang="en-US" b="1" dirty="0">
                <a:solidFill>
                  <a:schemeClr val="bg1"/>
                </a:solidFill>
                <a:latin typeface="Tw Cen MT" panose="020B0602020104020603" pitchFamily="34" charset="77"/>
              </a:rPr>
              <a:t>14-11-2023</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756920" y="189310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F748F4E-C28C-537E-8D03-11E32F551D75}"/>
              </a:ext>
            </a:extLst>
          </p:cNvPr>
          <p:cNvPicPr>
            <a:picLocks noChangeAspect="1"/>
          </p:cNvPicPr>
          <p:nvPr/>
        </p:nvPicPr>
        <p:blipFill>
          <a:blip r:embed="rId2"/>
          <a:stretch>
            <a:fillRect/>
          </a:stretch>
        </p:blipFill>
        <p:spPr>
          <a:xfrm>
            <a:off x="1172186" y="2723452"/>
            <a:ext cx="2007894" cy="1299907"/>
          </a:xfrm>
          <a:prstGeom prst="rect">
            <a:avLst/>
          </a:prstGeom>
        </p:spPr>
      </p:pic>
      <p:pic>
        <p:nvPicPr>
          <p:cNvPr id="16" name="Picture 15">
            <a:extLst>
              <a:ext uri="{FF2B5EF4-FFF2-40B4-BE49-F238E27FC236}">
                <a16:creationId xmlns:a16="http://schemas.microsoft.com/office/drawing/2014/main" id="{C4682040-0A48-3DB8-4EA3-792ACFA98441}"/>
              </a:ext>
            </a:extLst>
          </p:cNvPr>
          <p:cNvPicPr>
            <a:picLocks noChangeAspect="1"/>
          </p:cNvPicPr>
          <p:nvPr/>
        </p:nvPicPr>
        <p:blipFill>
          <a:blip r:embed="rId3"/>
          <a:stretch>
            <a:fillRect/>
          </a:stretch>
        </p:blipFill>
        <p:spPr>
          <a:xfrm>
            <a:off x="428333" y="4853708"/>
            <a:ext cx="11335333" cy="1780772"/>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2"/>
          <a:stretch>
            <a:fillRect/>
          </a:stretch>
        </p:blipFill>
        <p:spPr>
          <a:xfrm>
            <a:off x="1172186" y="5423090"/>
            <a:ext cx="4279900" cy="749300"/>
          </a:xfrm>
          <a:prstGeom prst="rect">
            <a:avLst/>
          </a:prstGeom>
        </p:spPr>
      </p:pic>
      <p:pic>
        <p:nvPicPr>
          <p:cNvPr id="8" name="Picture 7">
            <a:extLst>
              <a:ext uri="{FF2B5EF4-FFF2-40B4-BE49-F238E27FC236}">
                <a16:creationId xmlns:a16="http://schemas.microsoft.com/office/drawing/2014/main" id="{33D4F4AF-8BB1-EA31-ACB6-1D2F89D92C0C}"/>
              </a:ext>
            </a:extLst>
          </p:cNvPr>
          <p:cNvPicPr>
            <a:picLocks noChangeAspect="1"/>
          </p:cNvPicPr>
          <p:nvPr/>
        </p:nvPicPr>
        <p:blipFill>
          <a:blip r:embed="rId3"/>
          <a:stretch>
            <a:fillRect/>
          </a:stretch>
        </p:blipFill>
        <p:spPr>
          <a:xfrm>
            <a:off x="1405829" y="2550161"/>
            <a:ext cx="2349621" cy="929650"/>
          </a:xfrm>
          <a:prstGeom prst="rect">
            <a:avLst/>
          </a:prstGeom>
        </p:spPr>
      </p:pic>
      <p:pic>
        <p:nvPicPr>
          <p:cNvPr id="11" name="Picture 10">
            <a:extLst>
              <a:ext uri="{FF2B5EF4-FFF2-40B4-BE49-F238E27FC236}">
                <a16:creationId xmlns:a16="http://schemas.microsoft.com/office/drawing/2014/main" id="{E0808402-16CC-663D-C7D6-D7DA1AC965FB}"/>
              </a:ext>
            </a:extLst>
          </p:cNvPr>
          <p:cNvPicPr>
            <a:picLocks noChangeAspect="1"/>
          </p:cNvPicPr>
          <p:nvPr/>
        </p:nvPicPr>
        <p:blipFill>
          <a:blip r:embed="rId4"/>
          <a:stretch>
            <a:fillRect/>
          </a:stretch>
        </p:blipFill>
        <p:spPr>
          <a:xfrm>
            <a:off x="1288322" y="3897613"/>
            <a:ext cx="3600635" cy="92965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2"/>
          <a:stretch>
            <a:fillRect/>
          </a:stretch>
        </p:blipFill>
        <p:spPr>
          <a:xfrm>
            <a:off x="1172186" y="5176863"/>
            <a:ext cx="4851400" cy="685800"/>
          </a:xfrm>
          <a:prstGeom prst="rect">
            <a:avLst/>
          </a:prstGeom>
        </p:spPr>
      </p:pic>
      <p:pic>
        <p:nvPicPr>
          <p:cNvPr id="9" name="Picture 8">
            <a:extLst>
              <a:ext uri="{FF2B5EF4-FFF2-40B4-BE49-F238E27FC236}">
                <a16:creationId xmlns:a16="http://schemas.microsoft.com/office/drawing/2014/main" id="{170E2B6D-22D3-BF16-C8B2-DD555A102A9E}"/>
              </a:ext>
            </a:extLst>
          </p:cNvPr>
          <p:cNvPicPr>
            <a:picLocks noChangeAspect="1"/>
          </p:cNvPicPr>
          <p:nvPr/>
        </p:nvPicPr>
        <p:blipFill>
          <a:blip r:embed="rId3"/>
          <a:stretch>
            <a:fillRect/>
          </a:stretch>
        </p:blipFill>
        <p:spPr>
          <a:xfrm>
            <a:off x="1286463" y="2930499"/>
            <a:ext cx="2401617" cy="1283534"/>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2"/>
          <a:stretch>
            <a:fillRect/>
          </a:stretch>
        </p:blipFill>
        <p:spPr>
          <a:xfrm>
            <a:off x="1172185" y="4314262"/>
            <a:ext cx="2367427" cy="2486793"/>
          </a:xfrm>
          <a:prstGeom prst="rect">
            <a:avLst/>
          </a:prstGeom>
        </p:spPr>
      </p:pic>
      <p:pic>
        <p:nvPicPr>
          <p:cNvPr id="9" name="Picture 8">
            <a:extLst>
              <a:ext uri="{FF2B5EF4-FFF2-40B4-BE49-F238E27FC236}">
                <a16:creationId xmlns:a16="http://schemas.microsoft.com/office/drawing/2014/main" id="{07EA7B00-75F6-56A5-C05D-3E500457E9C1}"/>
              </a:ext>
            </a:extLst>
          </p:cNvPr>
          <p:cNvPicPr>
            <a:picLocks noChangeAspect="1"/>
          </p:cNvPicPr>
          <p:nvPr/>
        </p:nvPicPr>
        <p:blipFill>
          <a:blip r:embed="rId3"/>
          <a:stretch>
            <a:fillRect/>
          </a:stretch>
        </p:blipFill>
        <p:spPr>
          <a:xfrm>
            <a:off x="1172185" y="2622534"/>
            <a:ext cx="3323057" cy="806466"/>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a:t>
            </a:r>
            <a:r>
              <a:rPr lang="en-IN" sz="1400" b="0" i="0" dirty="0">
                <a:solidFill>
                  <a:srgbClr val="212121"/>
                </a:solidFill>
                <a:effectLst/>
                <a:latin typeface="Roboto" panose="02000000000000000000" pitchFamily="2" charset="0"/>
              </a:rPr>
              <a:t>0.891071</a:t>
            </a:r>
            <a:r>
              <a:rPr lang="en-MY" sz="1800" dirty="0"/>
              <a:t>)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IN" sz="1400" b="0" i="0" dirty="0">
                <a:solidFill>
                  <a:srgbClr val="212121"/>
                </a:solidFill>
                <a:effectLst/>
                <a:latin typeface="Roboto" panose="02000000000000000000" pitchFamily="2" charset="0"/>
              </a:rPr>
              <a:t>0.848214</a:t>
            </a:r>
            <a:r>
              <a:rPr lang="en-MY" sz="1800" dirty="0"/>
              <a:t>)</a:t>
            </a:r>
          </a:p>
          <a:p>
            <a:pPr marL="800100" lvl="1" indent="-342900">
              <a:buFont typeface="+mj-lt"/>
              <a:buAutoNum type="arabicPeriod"/>
            </a:pPr>
            <a:r>
              <a:rPr lang="en-MY" sz="1800" dirty="0"/>
              <a:t>Support vector machine, SVM (</a:t>
            </a:r>
            <a:r>
              <a:rPr lang="en-MY" sz="1800" dirty="0" err="1"/>
              <a:t>GridSearchCV</a:t>
            </a:r>
            <a:r>
              <a:rPr lang="en-MY" sz="1800" dirty="0"/>
              <a:t> best score: </a:t>
            </a:r>
            <a:r>
              <a:rPr lang="en-IN" sz="1400" b="0" i="0" dirty="0">
                <a:solidFill>
                  <a:srgbClr val="212121"/>
                </a:solidFill>
                <a:effectLst/>
                <a:latin typeface="Roboto" panose="02000000000000000000" pitchFamily="2" charset="0"/>
              </a:rPr>
              <a:t>0.848214</a:t>
            </a:r>
            <a:r>
              <a:rPr lang="en-MY" sz="1800" dirty="0"/>
              <a:t>)</a:t>
            </a:r>
          </a:p>
          <a:p>
            <a:pPr marL="800100" lvl="1" indent="-342900">
              <a:buFont typeface="+mj-lt"/>
              <a:buAutoNum type="arabicPeriod"/>
            </a:pPr>
            <a:r>
              <a:rPr lang="en-MY" sz="1800" dirty="0"/>
              <a:t>Logistic regression (</a:t>
            </a:r>
            <a:r>
              <a:rPr lang="en-MY" sz="1800" dirty="0" err="1"/>
              <a:t>GridSearchCV</a:t>
            </a:r>
            <a:r>
              <a:rPr lang="en-MY" sz="1800" dirty="0"/>
              <a:t> best score: </a:t>
            </a:r>
            <a:r>
              <a:rPr lang="en-IN" sz="1400" b="0" i="0" dirty="0">
                <a:solidFill>
                  <a:srgbClr val="212121"/>
                </a:solidFill>
                <a:effectLst/>
                <a:latin typeface="Roboto" panose="02000000000000000000" pitchFamily="2" charset="0"/>
              </a:rPr>
              <a:t>0.846429</a:t>
            </a:r>
            <a:r>
              <a:rPr lang="en-MY" sz="1800" dirty="0"/>
              <a:t>)</a:t>
            </a:r>
          </a:p>
          <a:p>
            <a:pPr marL="457200" lvl="1" indent="0">
              <a:buNone/>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3938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369</TotalTime>
  <Words>2112</Words>
  <Application>Microsoft Office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Roboto</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Kumar, Kautilya</cp:lastModifiedBy>
  <cp:revision>204</cp:revision>
  <dcterms:created xsi:type="dcterms:W3CDTF">2022-01-04T01:00:05Z</dcterms:created>
  <dcterms:modified xsi:type="dcterms:W3CDTF">2023-11-17T08:56:03Z</dcterms:modified>
</cp:coreProperties>
</file>